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96" r:id="rId22"/>
    <p:sldId id="275" r:id="rId23"/>
    <p:sldId id="276" r:id="rId24"/>
    <p:sldId id="277" r:id="rId25"/>
    <p:sldId id="278" r:id="rId26"/>
    <p:sldId id="279" r:id="rId27"/>
    <p:sldId id="297"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F32E074D-424B-4EB2-A679-361A94ECEFA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893FDF-854A-42CA-B562-34FCB077D77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E074D-424B-4EB2-A679-361A94ECEFA5}"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93FDF-854A-42CA-B562-34FCB077D77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jpeg"/><Relationship Id="rId1"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https://baike.so.com/doc/3325909-3502854.html" TargetMode="External"/><Relationship Id="rId3" Type="http://schemas.openxmlformats.org/officeDocument/2006/relationships/hyperlink" Target="https://baike.so.com/doc/252192-266973.html" TargetMode="External"/><Relationship Id="rId2" Type="http://schemas.openxmlformats.org/officeDocument/2006/relationships/hyperlink" Target="https://baike.so.com/doc/5377958-7576715.html" TargetMode="External"/><Relationship Id="rId1" Type="http://schemas.openxmlformats.org/officeDocument/2006/relationships/hyperlink" Target="https://baike.so.com/doc/10041138-10528956.html"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baike.so.com/doc/1510988-1597543.html" TargetMode="External"/><Relationship Id="rId1" Type="http://schemas.openxmlformats.org/officeDocument/2006/relationships/hyperlink" Target="https://baike.so.com/doc/196794-208015.html"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baike.so.com/doc/1978683-2094022.html" TargetMode="External"/><Relationship Id="rId1" Type="http://schemas.openxmlformats.org/officeDocument/2006/relationships/hyperlink" Target="https://baike.so.com/doc/5353523-7591341.html"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latin typeface="华文行楷" panose="02010800040101010101" pitchFamily="2" charset="-122"/>
                <a:ea typeface="华文行楷" panose="02010800040101010101" pitchFamily="2" charset="-122"/>
              </a:rPr>
              <a:t>万里</a:t>
            </a:r>
            <a:r>
              <a:rPr lang="zh-CN" altLang="en-US" dirty="0" smtClean="0">
                <a:latin typeface="华文行楷" panose="02010800040101010101" pitchFamily="2" charset="-122"/>
                <a:ea typeface="华文行楷" panose="02010800040101010101" pitchFamily="2" charset="-122"/>
              </a:rPr>
              <a:t>蹀躞  以此为归</a:t>
            </a:r>
            <a:endParaRPr lang="zh-CN" altLang="en-US" dirty="0">
              <a:latin typeface="华文行楷" panose="02010800040101010101" pitchFamily="2" charset="-122"/>
              <a:ea typeface="华文行楷" panose="02010800040101010101" pitchFamily="2" charset="-122"/>
            </a:endParaRPr>
          </a:p>
        </p:txBody>
      </p:sp>
      <p:sp>
        <p:nvSpPr>
          <p:cNvPr id="3" name="副标题 2"/>
          <p:cNvSpPr>
            <a:spLocks noGrp="1"/>
          </p:cNvSpPr>
          <p:nvPr>
            <p:ph type="subTitle" idx="1"/>
          </p:nvPr>
        </p:nvSpPr>
        <p:spPr/>
        <p:txBody>
          <a:bodyPr>
            <a:normAutofit/>
          </a:bodyPr>
          <a:lstStyle/>
          <a:p>
            <a:r>
              <a:rPr lang="zh-CN" altLang="en-US" sz="4000" b="1" i="1" dirty="0" smtClean="0">
                <a:latin typeface="华文行楷" panose="02010800040101010101" pitchFamily="2" charset="-122"/>
                <a:ea typeface="华文行楷" panose="02010800040101010101" pitchFamily="2" charset="-122"/>
              </a:rPr>
              <a:t>吉林人的树人之旅</a:t>
            </a:r>
            <a:endParaRPr lang="zh-CN" altLang="en-US" sz="4000" b="1" i="1" dirty="0">
              <a:latin typeface="华文行楷" panose="02010800040101010101" pitchFamily="2" charset="-122"/>
              <a:ea typeface="华文行楷" panose="0201080004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有教无类</a:t>
            </a:r>
            <a:endParaRPr lang="zh-CN" altLang="en-US" dirty="0"/>
          </a:p>
        </p:txBody>
      </p:sp>
      <p:sp>
        <p:nvSpPr>
          <p:cNvPr id="3" name="内容占位符 2"/>
          <p:cNvSpPr>
            <a:spLocks noGrp="1"/>
          </p:cNvSpPr>
          <p:nvPr>
            <p:ph idx="1"/>
          </p:nvPr>
        </p:nvSpPr>
        <p:spPr/>
        <p:txBody>
          <a:bodyPr/>
          <a:lstStyle/>
          <a:p>
            <a:r>
              <a:rPr lang="zh-CN" altLang="en-US" dirty="0" smtClean="0"/>
              <a:t>现今社会教育的意义及重要性</a:t>
            </a:r>
            <a:endParaRPr lang="en-US" altLang="zh-CN" dirty="0" smtClean="0"/>
          </a:p>
          <a:p>
            <a:r>
              <a:rPr lang="zh-CN" altLang="en-US" b="1" dirty="0"/>
              <a:t>教育，不仅传授知识，更能提高个人修为，增加我们对生活的感受力，从而认知自己，并不断提高自己。</a:t>
            </a:r>
            <a:r>
              <a:rPr lang="zh-CN" altLang="en-US" dirty="0"/>
              <a:t>我认为，这是教育赋予我们的重要价值和意义，也是指引我们</a:t>
            </a:r>
            <a:r>
              <a:rPr lang="zh-CN" altLang="en-US" dirty="0" smtClean="0"/>
              <a:t>前行的</a:t>
            </a:r>
            <a:r>
              <a:rPr lang="zh-CN" altLang="en-US" dirty="0"/>
              <a:t>希望的明灯</a:t>
            </a:r>
            <a:r>
              <a:rPr lang="zh-CN" altLang="en-US" dirty="0" smtClean="0"/>
              <a:t>。</a:t>
            </a:r>
            <a:endParaRPr lang="en-US" altLang="zh-CN" dirty="0" smtClean="0"/>
          </a:p>
          <a:p>
            <a:r>
              <a:rPr lang="zh-CN" altLang="en-US" dirty="0" smtClean="0"/>
              <a:t>诚如董仲蠡所言</a:t>
            </a:r>
            <a:endParaRPr lang="en-US" altLang="zh-CN" dirty="0" smtClean="0"/>
          </a:p>
          <a:p>
            <a:r>
              <a:rPr lang="zh-CN" altLang="en-US" dirty="0" smtClean="0"/>
              <a:t>教育于我们之于什么</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5577483"/>
          </a:xfrm>
        </p:spPr>
        <p:txBody>
          <a:bodyPr>
            <a:normAutofit fontScale="92500" lnSpcReduction="20000"/>
          </a:bodyPr>
          <a:lstStyle/>
          <a:p>
            <a:r>
              <a:rPr lang="zh-CN" altLang="en-US" dirty="0"/>
              <a:t>西方先贤曾提出三大问题：我从哪来？我是谁？我要去哪？这三大问题是勾连着的，我们之所以不知道我们要做什么，就是因为我们根本不知道自己是谁。而这，正是教育的巨大缺失与悲哀。</a:t>
            </a:r>
            <a:endParaRPr lang="zh-CN" altLang="en-US" dirty="0"/>
          </a:p>
          <a:p>
            <a:r>
              <a:rPr lang="zh-CN" altLang="en-US" dirty="0"/>
              <a:t>自古强大的民族都是重视教育的民族。以色列、德国以及日本的教育是全世界学习的典范。以色列小学就开设宗教学，德国的中学生哲学是必修课，我们去日本访问的时候，看到大学生在繁重的学业之后依然参与茶道培训、艺术鉴赏等活动。当时，我们同行的一位老师就问了那个特别经典的问题：“这有啥用啊？”那位老师说：“这些活动是教育的重要组成部分，是修心，让学生能更好地了解自己。”</a:t>
            </a:r>
            <a:endParaRPr lang="zh-CN" altLang="en-US" dirty="0"/>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5649491"/>
          </a:xfrm>
        </p:spPr>
        <p:txBody>
          <a:bodyPr>
            <a:normAutofit fontScale="92500" lnSpcReduction="20000"/>
          </a:bodyPr>
          <a:lstStyle/>
          <a:p>
            <a:r>
              <a:rPr lang="zh-CN" altLang="en-US" dirty="0"/>
              <a:t>是啊，不了解自己怎么会知道自己想做什么呢？如果个人都不知道想做什么，国家与民族更不知道该做什么。那怎么会有至今活在战火中却依然强大的以色列，怎么会有从二战废墟中强大崛起的德国和日本？</a:t>
            </a:r>
            <a:endParaRPr lang="zh-CN" altLang="en-US" dirty="0"/>
          </a:p>
          <a:p>
            <a:r>
              <a:rPr lang="zh-CN" altLang="en-US" dirty="0"/>
              <a:t>而我们的国家，我们的民族，更是如此，中国之所以被称为文明古国，经千年颠沛而魂魄不散，历万种灾厄而总能重生，因为我们重视教育，我们尊师重道，早在我们的文化源起，已经将最伟大的教育家孔子，立为我们这个文化的精神图腾。而对于教育的执念，即便在我们最困苦的年代，最黑暗的岁月，我们全民心中扔不曾抛弃，他总会被重新捡起，擦拭，奉还于我们的神坛。</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60648"/>
            <a:ext cx="8229600" cy="5865515"/>
          </a:xfrm>
        </p:spPr>
        <p:txBody>
          <a:bodyPr>
            <a:normAutofit fontScale="92500" lnSpcReduction="20000"/>
          </a:bodyPr>
          <a:lstStyle/>
          <a:p>
            <a:r>
              <a:rPr lang="zh-CN" altLang="en-US" dirty="0"/>
              <a:t>曾经，我们说“读书无用”，才学与财富不成正比，造就了我们这个社会浮躁的状态。</a:t>
            </a:r>
            <a:r>
              <a:rPr lang="zh-CN" altLang="en-US" b="1" dirty="0"/>
              <a:t>然而什么都可以浮躁，唯独教育不可以。它是社会良心的底线，是人类灵魂的净土，是立国之本，是强国之基。教育为了啥？教育，就是在帮助个人认知自己，帮助这个民族认知自己，我们才可以掌握个人的命运，创造这个国家的未来。</a:t>
            </a:r>
            <a:endParaRPr lang="zh-CN" altLang="en-US" dirty="0"/>
          </a:p>
          <a:p>
            <a:r>
              <a:rPr lang="zh-CN" altLang="en-US" dirty="0"/>
              <a:t>教育者也好，受教育者也好，我们都要做到北宋教育学家张载所说的读书的真正目的：</a:t>
            </a:r>
            <a:r>
              <a:rPr lang="zh-CN" altLang="en-US" b="1" dirty="0"/>
              <a:t>为天地立心，为生民立命，为往圣继绝学，为万世开太平。</a:t>
            </a:r>
            <a:endParaRPr lang="zh-CN" altLang="en-US" dirty="0"/>
          </a:p>
          <a:p>
            <a:r>
              <a:rPr lang="zh-CN" altLang="en-US" dirty="0"/>
              <a:t>所以下次，我还会在课程时间内培训答题的方法，但是我会多讲</a:t>
            </a:r>
            <a:r>
              <a:rPr lang="en-US" altLang="zh-CN" dirty="0"/>
              <a:t>5</a:t>
            </a:r>
            <a:r>
              <a:rPr lang="zh-CN" altLang="en-US" dirty="0"/>
              <a:t>分钟，别再问这东西有啥用。这多出来的</a:t>
            </a:r>
            <a:r>
              <a:rPr lang="en-US" altLang="zh-CN" dirty="0"/>
              <a:t>5</a:t>
            </a:r>
            <a:r>
              <a:rPr lang="zh-CN" altLang="en-US" dirty="0"/>
              <a:t>分钟，我不再教你考试，请允许我，做一次教育。</a:t>
            </a:r>
            <a:endParaRPr lang="zh-CN" altLang="en-US" dirty="0"/>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真正 要做到</a:t>
            </a:r>
            <a:endParaRPr lang="zh-CN" altLang="en-US" dirty="0"/>
          </a:p>
        </p:txBody>
      </p:sp>
      <p:sp>
        <p:nvSpPr>
          <p:cNvPr id="3" name="内容占位符 2"/>
          <p:cNvSpPr>
            <a:spLocks noGrp="1"/>
          </p:cNvSpPr>
          <p:nvPr>
            <p:ph idx="1"/>
          </p:nvPr>
        </p:nvSpPr>
        <p:spPr/>
        <p:txBody>
          <a:bodyPr/>
          <a:lstStyle/>
          <a:p>
            <a:pPr>
              <a:buNone/>
            </a:pPr>
            <a:r>
              <a:rPr lang="zh-CN" altLang="en-US" dirty="0"/>
              <a:t>教育者也好，受教育者也好，我们都</a:t>
            </a:r>
            <a:r>
              <a:rPr lang="zh-CN" altLang="en-US" dirty="0" smtClean="0"/>
              <a:t>要做到  北宋</a:t>
            </a:r>
            <a:r>
              <a:rPr lang="zh-CN" altLang="en-US" dirty="0"/>
              <a:t>教育学家张载所说的读书的真正目的：</a:t>
            </a:r>
            <a:r>
              <a:rPr lang="zh-CN" altLang="en-US" sz="5400" b="1" i="1" dirty="0">
                <a:latin typeface="华文行楷" panose="02010800040101010101" pitchFamily="2" charset="-122"/>
                <a:ea typeface="华文行楷" panose="02010800040101010101" pitchFamily="2" charset="-122"/>
              </a:rPr>
              <a:t>为天地立心，为生民立命，为往圣继绝学，为万世开太平。</a:t>
            </a:r>
            <a:endParaRPr lang="en-US" altLang="zh-CN" sz="5400" b="1" i="1" dirty="0" smtClean="0">
              <a:latin typeface="华文行楷" panose="02010800040101010101" pitchFamily="2" charset="-122"/>
              <a:ea typeface="华文行楷" panose="0201080004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而在广袤无垠的黑土地上</a:t>
            </a:r>
            <a:endParaRPr lang="zh-CN" altLang="en-US" dirty="0"/>
          </a:p>
        </p:txBody>
      </p:sp>
      <p:sp>
        <p:nvSpPr>
          <p:cNvPr id="3" name="内容占位符 2"/>
          <p:cNvSpPr>
            <a:spLocks noGrp="1"/>
          </p:cNvSpPr>
          <p:nvPr>
            <p:ph idx="1"/>
          </p:nvPr>
        </p:nvSpPr>
        <p:spPr/>
        <p:txBody>
          <a:bodyPr/>
          <a:lstStyle/>
          <a:p>
            <a:r>
              <a:rPr lang="zh-CN" altLang="en-US" dirty="0" smtClean="0"/>
              <a:t>他们在默默奋斗，默默耕耘，在不为人知的辛劳下培养着一代代国之学子，他日栋梁，诠释着何为： </a:t>
            </a:r>
            <a:endParaRPr lang="en-US" altLang="zh-CN" dirty="0" smtClean="0"/>
          </a:p>
          <a:p>
            <a:r>
              <a:rPr lang="en-US" altLang="zh-CN" dirty="0"/>
              <a:t> </a:t>
            </a:r>
            <a:r>
              <a:rPr lang="en-US" altLang="zh-CN" dirty="0" smtClean="0"/>
              <a:t> </a:t>
            </a:r>
            <a:r>
              <a:rPr lang="zh-CN" altLang="en-US" dirty="0" smtClean="0"/>
              <a:t>春蚕到死丝方尽，蜡炬成灰泪始干</a:t>
            </a:r>
            <a:endParaRPr lang="en-US" altLang="zh-CN" dirty="0" smtClean="0"/>
          </a:p>
          <a:p>
            <a:r>
              <a:rPr lang="zh-CN" altLang="en-US" dirty="0"/>
              <a:t>教育</a:t>
            </a:r>
            <a:r>
              <a:rPr lang="zh-CN" altLang="en-US" dirty="0" smtClean="0"/>
              <a:t>的魅力之于此，是骄阳之幸事</a:t>
            </a:r>
            <a:endParaRPr lang="en-US" altLang="zh-CN" dirty="0" smtClean="0"/>
          </a:p>
          <a:p>
            <a:endParaRPr lang="en-US" altLang="zh-CN" dirty="0"/>
          </a:p>
          <a:p>
            <a:r>
              <a:rPr lang="zh-CN" altLang="en-US" dirty="0" smtClean="0"/>
              <a:t>他们就是教师</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08C0D215439B65E143CBC881C1C_C6081286_BB3C.jpg"/>
          <p:cNvPicPr>
            <a:picLocks noGrp="1" noChangeAspect="1"/>
          </p:cNvPicPr>
          <p:nvPr>
            <p:ph idx="1"/>
          </p:nvPr>
        </p:nvPicPr>
        <p:blipFill>
          <a:blip r:embed="rId1" cstate="print"/>
          <a:stretch>
            <a:fillRect/>
          </a:stretch>
        </p:blipFill>
        <p:spPr>
          <a:xfrm>
            <a:off x="539552" y="620688"/>
            <a:ext cx="2916201" cy="3783679"/>
          </a:xfrm>
        </p:spPr>
      </p:pic>
      <p:sp>
        <p:nvSpPr>
          <p:cNvPr id="5" name="矩形 4"/>
          <p:cNvSpPr/>
          <p:nvPr/>
        </p:nvSpPr>
        <p:spPr>
          <a:xfrm>
            <a:off x="3851920" y="836712"/>
            <a:ext cx="4608512" cy="4524315"/>
          </a:xfrm>
          <a:prstGeom prst="rect">
            <a:avLst/>
          </a:prstGeom>
        </p:spPr>
        <p:txBody>
          <a:bodyPr wrap="square">
            <a:spAutoFit/>
          </a:bodyPr>
          <a:lstStyle/>
          <a:p>
            <a:r>
              <a:rPr lang="zh-CN" altLang="en-US" dirty="0"/>
              <a:t>科技部“</a:t>
            </a:r>
            <a:r>
              <a:rPr lang="en-US" altLang="zh-CN" dirty="0"/>
              <a:t>863”</a:t>
            </a:r>
            <a:r>
              <a:rPr lang="zh-CN" altLang="en-US" dirty="0"/>
              <a:t>重大项目总体组专家</a:t>
            </a:r>
            <a:endParaRPr lang="zh-CN" altLang="en-US" dirty="0"/>
          </a:p>
          <a:p>
            <a:r>
              <a:rPr lang="zh-CN" altLang="en-US" dirty="0"/>
              <a:t>荣获国家科技部“国家重点实验室计划先进个人”金牛奖</a:t>
            </a:r>
            <a:endParaRPr lang="zh-CN" altLang="en-US" dirty="0"/>
          </a:p>
          <a:p>
            <a:r>
              <a:rPr lang="zh-CN" altLang="en-US" dirty="0"/>
              <a:t>首批入选国家教育部“长江学者计划”特聘教授</a:t>
            </a:r>
            <a:endParaRPr lang="zh-CN" altLang="en-US" dirty="0"/>
          </a:p>
          <a:p>
            <a:r>
              <a:rPr lang="zh-CN" altLang="en-US" dirty="0"/>
              <a:t>首批入选中共中央组织部直接管理的高级专家</a:t>
            </a:r>
            <a:endParaRPr lang="zh-CN" altLang="en-US" dirty="0"/>
          </a:p>
          <a:p>
            <a:r>
              <a:rPr lang="en-US" altLang="zh-CN" dirty="0"/>
              <a:t>1986</a:t>
            </a:r>
            <a:r>
              <a:rPr lang="zh-CN" altLang="en-US" dirty="0"/>
              <a:t>年师从郭孔辉院士，</a:t>
            </a:r>
            <a:r>
              <a:rPr lang="en-US" altLang="zh-CN" dirty="0"/>
              <a:t>1993</a:t>
            </a:r>
            <a:r>
              <a:rPr lang="zh-CN" altLang="en-US" dirty="0"/>
              <a:t>年开始主持国家重点实验室建设工作，负责中国首台汽车性能模拟器的研制，并以亚洲第一、世界先进水平的评价通过国家验收。从事汽车运动动力学和驾驶员行为动力学研究。在国际上率先提出了汽车运动品质动力学的建模理论与仿真方法研究及汽车速度与方向综合控制的驾驶员模型，研究成果在国内外产生一定影响，多次受邀出国讲学。</a:t>
            </a:r>
            <a:endParaRPr lang="zh-CN" altLang="en-US" dirty="0"/>
          </a:p>
        </p:txBody>
      </p:sp>
      <p:sp>
        <p:nvSpPr>
          <p:cNvPr id="6" name="矩形 5"/>
          <p:cNvSpPr/>
          <p:nvPr/>
        </p:nvSpPr>
        <p:spPr>
          <a:xfrm>
            <a:off x="899592" y="5229200"/>
            <a:ext cx="237626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5400" b="1" dirty="0" smtClean="0">
                <a:latin typeface="华文行楷" panose="02010800040101010101" pitchFamily="2" charset="-122"/>
                <a:ea typeface="华文行楷" panose="02010800040101010101" pitchFamily="2" charset="-122"/>
              </a:rPr>
              <a:t>管欣</a:t>
            </a:r>
            <a:endParaRPr lang="zh-CN" altLang="en-US" sz="5400" b="1" dirty="0">
              <a:latin typeface="华文行楷" panose="02010800040101010101" pitchFamily="2" charset="-122"/>
              <a:ea typeface="华文行楷" panose="0201080004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467FD2A5141B3E1627976A3577C_23F2A7B2_81A6.jpg"/>
          <p:cNvPicPr>
            <a:picLocks noGrp="1" noChangeAspect="1"/>
          </p:cNvPicPr>
          <p:nvPr>
            <p:ph idx="1"/>
          </p:nvPr>
        </p:nvPicPr>
        <p:blipFill>
          <a:blip r:embed="rId1" cstate="print"/>
          <a:stretch>
            <a:fillRect/>
          </a:stretch>
        </p:blipFill>
        <p:spPr>
          <a:xfrm>
            <a:off x="683568" y="694184"/>
            <a:ext cx="3096344" cy="4017409"/>
          </a:xfrm>
        </p:spPr>
      </p:pic>
      <p:sp>
        <p:nvSpPr>
          <p:cNvPr id="5" name="矩形 4"/>
          <p:cNvSpPr/>
          <p:nvPr/>
        </p:nvSpPr>
        <p:spPr>
          <a:xfrm>
            <a:off x="4067944" y="1124744"/>
            <a:ext cx="4680520" cy="3693319"/>
          </a:xfrm>
          <a:prstGeom prst="rect">
            <a:avLst/>
          </a:prstGeom>
        </p:spPr>
        <p:txBody>
          <a:bodyPr wrap="square">
            <a:spAutoFit/>
          </a:bodyPr>
          <a:lstStyle/>
          <a:p>
            <a:r>
              <a:rPr lang="zh-CN" altLang="en-US" dirty="0"/>
              <a:t>国家“千人计划”特聘教授、吉林大学青岛汽车研究院执行院长</a:t>
            </a:r>
            <a:endParaRPr lang="zh-CN" altLang="en-US" dirty="0"/>
          </a:p>
          <a:p>
            <a:r>
              <a:rPr lang="zh-CN" altLang="en-US" dirty="0"/>
              <a:t>马芳武，归国华侨，在欧美学习工作将近</a:t>
            </a:r>
            <a:r>
              <a:rPr lang="en-US" altLang="zh-CN" dirty="0"/>
              <a:t>20</a:t>
            </a:r>
            <a:r>
              <a:rPr lang="zh-CN" altLang="en-US" dirty="0"/>
              <a:t>年，英国帝国理工大学（</a:t>
            </a:r>
            <a:r>
              <a:rPr lang="en-US" altLang="zh-CN" dirty="0"/>
              <a:t>Imperial College London)</a:t>
            </a:r>
            <a:r>
              <a:rPr lang="zh-CN" altLang="en-US" dirty="0"/>
              <a:t>博士，英国</a:t>
            </a:r>
            <a:r>
              <a:rPr lang="en-US" altLang="zh-CN" dirty="0" err="1"/>
              <a:t>Wolverhampton</a:t>
            </a:r>
            <a:r>
              <a:rPr lang="zh-CN" altLang="en-US" dirty="0"/>
              <a:t>大学博士后。前美国克莱斯勒</a:t>
            </a:r>
            <a:r>
              <a:rPr lang="en-US" altLang="zh-CN" dirty="0"/>
              <a:t>(Chrysler)</a:t>
            </a:r>
            <a:r>
              <a:rPr lang="zh-CN" altLang="en-US" dirty="0"/>
              <a:t>汽车公司高级技术专家和吉利汽车研究院资深总工程师，曾主管开发多款车型和汽车关键技术。目前团队研究方向：汽车轻量化技术、</a:t>
            </a:r>
            <a:r>
              <a:rPr lang="en-US" altLang="zh-CN" dirty="0"/>
              <a:t>NVH</a:t>
            </a:r>
            <a:r>
              <a:rPr lang="zh-CN" altLang="en-US" dirty="0"/>
              <a:t>技术、新能源多用途车辆技术和先进汽车结构技术。国际汽车工程学会</a:t>
            </a:r>
            <a:r>
              <a:rPr lang="en-US" altLang="zh-CN" dirty="0"/>
              <a:t>(SAE)</a:t>
            </a:r>
            <a:r>
              <a:rPr lang="zh-CN" altLang="en-US" dirty="0"/>
              <a:t>、世界汽车工程年会</a:t>
            </a:r>
            <a:r>
              <a:rPr lang="en-US" altLang="zh-CN" dirty="0"/>
              <a:t>(FISITA)</a:t>
            </a:r>
            <a:r>
              <a:rPr lang="zh-CN" altLang="en-US" dirty="0"/>
              <a:t>和中国汽车工程界的知名专家，</a:t>
            </a:r>
            <a:r>
              <a:rPr lang="en-US" altLang="zh-CN" dirty="0"/>
              <a:t>《</a:t>
            </a:r>
            <a:r>
              <a:rPr lang="zh-CN" altLang="en-US" dirty="0"/>
              <a:t>汽车工程</a:t>
            </a:r>
            <a:r>
              <a:rPr lang="en-US" altLang="zh-CN" dirty="0"/>
              <a:t>》</a:t>
            </a:r>
            <a:r>
              <a:rPr lang="zh-CN" altLang="en-US" dirty="0"/>
              <a:t>国际版（英文）执行主编。</a:t>
            </a:r>
            <a:endParaRPr lang="zh-CN" altLang="en-US" dirty="0"/>
          </a:p>
        </p:txBody>
      </p:sp>
      <p:sp>
        <p:nvSpPr>
          <p:cNvPr id="6" name="矩形 5"/>
          <p:cNvSpPr/>
          <p:nvPr/>
        </p:nvSpPr>
        <p:spPr>
          <a:xfrm>
            <a:off x="827584" y="5445224"/>
            <a:ext cx="288032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5400" b="1" dirty="0" smtClean="0">
                <a:latin typeface="华文行楷" panose="02010800040101010101" pitchFamily="2" charset="-122"/>
                <a:ea typeface="华文行楷" panose="02010800040101010101" pitchFamily="2" charset="-122"/>
              </a:rPr>
              <a:t>马芳武</a:t>
            </a:r>
            <a:endParaRPr lang="zh-CN" altLang="en-US" sz="5400" b="1" dirty="0">
              <a:latin typeface="华文行楷" panose="02010800040101010101" pitchFamily="2" charset="-122"/>
              <a:ea typeface="华文行楷" panose="0201080004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8813D559737955B16EC7163A805_F1F8E549_B194.jpg"/>
          <p:cNvPicPr>
            <a:picLocks noGrp="1" noChangeAspect="1"/>
          </p:cNvPicPr>
          <p:nvPr>
            <p:ph idx="1"/>
          </p:nvPr>
        </p:nvPicPr>
        <p:blipFill>
          <a:blip r:embed="rId1" cstate="print"/>
          <a:stretch>
            <a:fillRect/>
          </a:stretch>
        </p:blipFill>
        <p:spPr>
          <a:xfrm>
            <a:off x="323528" y="620688"/>
            <a:ext cx="3385430" cy="4392488"/>
          </a:xfrm>
        </p:spPr>
      </p:pic>
      <p:sp>
        <p:nvSpPr>
          <p:cNvPr id="5" name="矩形 4"/>
          <p:cNvSpPr/>
          <p:nvPr/>
        </p:nvSpPr>
        <p:spPr>
          <a:xfrm>
            <a:off x="3779912" y="980729"/>
            <a:ext cx="4968552" cy="3693319"/>
          </a:xfrm>
          <a:prstGeom prst="rect">
            <a:avLst/>
          </a:prstGeom>
        </p:spPr>
        <p:txBody>
          <a:bodyPr wrap="square">
            <a:spAutoFit/>
          </a:bodyPr>
          <a:lstStyle/>
          <a:p>
            <a:r>
              <a:rPr lang="zh-CN" altLang="en-US" dirty="0"/>
              <a:t>国家“千人计划”特聘教授、博导</a:t>
            </a:r>
            <a:endParaRPr lang="zh-CN" altLang="en-US" dirty="0"/>
          </a:p>
          <a:p>
            <a:r>
              <a:rPr lang="zh-CN" altLang="en-US" dirty="0"/>
              <a:t>邓伟文博士系吉林大学国家“千人计划”特聘教授、博士生导师，吉林大学汽车研究院常务副院长。之前为美国通用汽车公司全球科研与发展中心主任研究员。</a:t>
            </a:r>
            <a:endParaRPr lang="zh-CN" altLang="en-US" dirty="0"/>
          </a:p>
          <a:p>
            <a:r>
              <a:rPr lang="zh-CN" altLang="en-US" dirty="0"/>
              <a:t>邓伟文博士自</a:t>
            </a:r>
            <a:r>
              <a:rPr lang="en-US" altLang="zh-CN" dirty="0"/>
              <a:t>1996</a:t>
            </a:r>
            <a:r>
              <a:rPr lang="zh-CN" altLang="en-US" dirty="0"/>
              <a:t>年进入美国通用汽车公司研发中心，长期从事车辆动力学及控制、汽车智能辅助驾驶、模拟与仿真、电动汽车电控与能量管理系统等方面的科研工作。</a:t>
            </a:r>
            <a:endParaRPr lang="zh-CN" altLang="en-US" dirty="0"/>
          </a:p>
          <a:p>
            <a:r>
              <a:rPr lang="zh-CN" altLang="en-US" dirty="0"/>
              <a:t>拥有美国发明专利</a:t>
            </a:r>
            <a:r>
              <a:rPr lang="en-US" altLang="zh-CN" dirty="0"/>
              <a:t>24</a:t>
            </a:r>
            <a:r>
              <a:rPr lang="zh-CN" altLang="en-US" dirty="0"/>
              <a:t>项，正在申请待批的美国专利</a:t>
            </a:r>
            <a:r>
              <a:rPr lang="en-US" altLang="zh-CN" dirty="0"/>
              <a:t>14</a:t>
            </a:r>
            <a:r>
              <a:rPr lang="zh-CN" altLang="en-US" dirty="0"/>
              <a:t>项、中国专利</a:t>
            </a:r>
            <a:r>
              <a:rPr lang="en-US" altLang="zh-CN" dirty="0"/>
              <a:t>8</a:t>
            </a:r>
            <a:r>
              <a:rPr lang="zh-CN" altLang="en-US" dirty="0"/>
              <a:t>项。先后</a:t>
            </a:r>
            <a:r>
              <a:rPr lang="en-US" altLang="zh-CN" dirty="0"/>
              <a:t>3</a:t>
            </a:r>
            <a:r>
              <a:rPr lang="zh-CN" altLang="en-US" dirty="0"/>
              <a:t>次获美国通用汽车公司研发中心以“</a:t>
            </a:r>
            <a:r>
              <a:rPr lang="en-US" altLang="zh-CN" dirty="0"/>
              <a:t>Charles </a:t>
            </a:r>
            <a:r>
              <a:rPr lang="en-US" altLang="zh-CN" dirty="0" err="1"/>
              <a:t>McCuen</a:t>
            </a:r>
            <a:r>
              <a:rPr lang="en-US" altLang="zh-CN" dirty="0"/>
              <a:t>”</a:t>
            </a:r>
            <a:r>
              <a:rPr lang="zh-CN" altLang="en-US" dirty="0"/>
              <a:t>命名的最高科研奖，</a:t>
            </a:r>
            <a:r>
              <a:rPr lang="en-US" altLang="zh-CN" dirty="0"/>
              <a:t>2</a:t>
            </a:r>
            <a:r>
              <a:rPr lang="zh-CN" altLang="en-US" dirty="0"/>
              <a:t>次获美国通用</a:t>
            </a:r>
            <a:endParaRPr lang="zh-CN" altLang="en-US" dirty="0"/>
          </a:p>
        </p:txBody>
      </p:sp>
      <p:sp>
        <p:nvSpPr>
          <p:cNvPr id="6" name="矩形 5"/>
          <p:cNvSpPr/>
          <p:nvPr/>
        </p:nvSpPr>
        <p:spPr>
          <a:xfrm>
            <a:off x="395536" y="5589240"/>
            <a:ext cx="302433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5400" b="1" dirty="0" smtClean="0">
                <a:latin typeface="华文行楷" panose="02010800040101010101" pitchFamily="2" charset="-122"/>
                <a:ea typeface="华文行楷" panose="02010800040101010101" pitchFamily="2" charset="-122"/>
              </a:rPr>
              <a:t>邓伟文</a:t>
            </a:r>
            <a:endParaRPr lang="zh-CN" altLang="en-US" sz="5400" b="1" dirty="0">
              <a:latin typeface="华文行楷" panose="02010800040101010101" pitchFamily="2" charset="-122"/>
              <a:ea typeface="华文行楷" panose="0201080004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5649491"/>
          </a:xfrm>
        </p:spPr>
        <p:txBody>
          <a:bodyPr/>
          <a:lstStyle/>
          <a:p>
            <a:r>
              <a:rPr lang="zh-CN" altLang="en-US" dirty="0" smtClean="0"/>
              <a:t>而在我的学校，鹤乡</a:t>
            </a:r>
            <a:endParaRPr lang="en-US" altLang="zh-CN" dirty="0" smtClean="0"/>
          </a:p>
          <a:p>
            <a:endParaRPr lang="zh-CN" altLang="en-US" dirty="0"/>
          </a:p>
        </p:txBody>
      </p:sp>
      <p:pic>
        <p:nvPicPr>
          <p:cNvPr id="5" name="图片 4" descr="t01d6287320c461946b.jpg"/>
          <p:cNvPicPr>
            <a:picLocks noChangeAspect="1"/>
          </p:cNvPicPr>
          <p:nvPr/>
        </p:nvPicPr>
        <p:blipFill>
          <a:blip r:embed="rId1" cstate="print"/>
          <a:stretch>
            <a:fillRect/>
          </a:stretch>
        </p:blipFill>
        <p:spPr>
          <a:xfrm>
            <a:off x="683568" y="1340768"/>
            <a:ext cx="4074368" cy="4237343"/>
          </a:xfrm>
          <a:prstGeom prst="rect">
            <a:avLst/>
          </a:prstGeom>
        </p:spPr>
      </p:pic>
      <p:pic>
        <p:nvPicPr>
          <p:cNvPr id="6" name="图片 5" descr="01300000185581126198399222971.jpg"/>
          <p:cNvPicPr>
            <a:picLocks noChangeAspect="1"/>
          </p:cNvPicPr>
          <p:nvPr/>
        </p:nvPicPr>
        <p:blipFill>
          <a:blip r:embed="rId2" cstate="print"/>
          <a:stretch>
            <a:fillRect/>
          </a:stretch>
        </p:blipFill>
        <p:spPr>
          <a:xfrm>
            <a:off x="5004048" y="1556792"/>
            <a:ext cx="3659172" cy="259786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师者，传道受业解惑也</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1026" name="Picture 2" descr="D:\Documents\Tencent Files\2986566184\FileRecv\MobileFile\1535649547115.jpg"/>
          <p:cNvPicPr>
            <a:picLocks noChangeAspect="1" noChangeArrowheads="1"/>
          </p:cNvPicPr>
          <p:nvPr/>
        </p:nvPicPr>
        <p:blipFill>
          <a:blip r:embed="rId1" cstate="print"/>
          <a:srcRect/>
          <a:stretch>
            <a:fillRect/>
          </a:stretch>
        </p:blipFill>
        <p:spPr bwMode="auto">
          <a:xfrm>
            <a:off x="457002" y="2667263"/>
            <a:ext cx="2183895" cy="3268737"/>
          </a:xfrm>
          <a:prstGeom prst="rect">
            <a:avLst/>
          </a:prstGeom>
          <a:noFill/>
        </p:spPr>
      </p:pic>
      <p:pic>
        <p:nvPicPr>
          <p:cNvPr id="1027" name="Picture 3" descr="D:\Documents\Tencent Files\2986566184\FileRecv\MobileFile\1535649533679.jpg"/>
          <p:cNvPicPr>
            <a:picLocks noChangeAspect="1" noChangeArrowheads="1"/>
          </p:cNvPicPr>
          <p:nvPr/>
        </p:nvPicPr>
        <p:blipFill>
          <a:blip r:embed="rId2" cstate="print"/>
          <a:srcRect/>
          <a:stretch>
            <a:fillRect/>
          </a:stretch>
        </p:blipFill>
        <p:spPr bwMode="auto">
          <a:xfrm>
            <a:off x="686435" y="1746885"/>
            <a:ext cx="7586345" cy="462153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1543233541.jpg"/>
          <p:cNvPicPr>
            <a:picLocks noGrp="1" noChangeAspect="1"/>
          </p:cNvPicPr>
          <p:nvPr>
            <p:ph idx="1"/>
          </p:nvPr>
        </p:nvPicPr>
        <p:blipFill>
          <a:blip r:embed="rId1" cstate="print"/>
          <a:stretch>
            <a:fillRect/>
          </a:stretch>
        </p:blipFill>
        <p:spPr>
          <a:xfrm>
            <a:off x="997677" y="692696"/>
            <a:ext cx="5806571" cy="3823742"/>
          </a:xfrm>
        </p:spPr>
      </p:pic>
      <p:sp>
        <p:nvSpPr>
          <p:cNvPr id="5" name="矩形 4"/>
          <p:cNvSpPr/>
          <p:nvPr/>
        </p:nvSpPr>
        <p:spPr>
          <a:xfrm>
            <a:off x="1115616" y="5229200"/>
            <a:ext cx="302433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5400" b="1" dirty="0" smtClean="0">
                <a:latin typeface="华文行楷" panose="02010800040101010101" pitchFamily="2" charset="-122"/>
                <a:ea typeface="华文行楷" panose="02010800040101010101" pitchFamily="2" charset="-122"/>
              </a:rPr>
              <a:t>张艳慧</a:t>
            </a:r>
            <a:endParaRPr lang="zh-CN" altLang="en-US" sz="5400" b="1" dirty="0">
              <a:latin typeface="华文行楷" panose="02010800040101010101" pitchFamily="2" charset="-122"/>
              <a:ea typeface="华文行楷" panose="0201080004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5649491"/>
          </a:xfrm>
        </p:spPr>
        <p:txBody>
          <a:bodyPr>
            <a:normAutofit fontScale="85000" lnSpcReduction="20000"/>
          </a:bodyPr>
          <a:lstStyle/>
          <a:p>
            <a:r>
              <a:rPr lang="zh-CN" altLang="en-US" dirty="0"/>
              <a:t> 出生年月：</a:t>
            </a:r>
            <a:r>
              <a:rPr lang="en-US" altLang="zh-CN" dirty="0"/>
              <a:t>1965</a:t>
            </a:r>
            <a:r>
              <a:rPr lang="zh-CN" altLang="en-US" dirty="0"/>
              <a:t>年</a:t>
            </a:r>
            <a:r>
              <a:rPr lang="en-US" altLang="zh-CN" dirty="0"/>
              <a:t>6</a:t>
            </a:r>
            <a:r>
              <a:rPr lang="zh-CN" altLang="en-US" dirty="0"/>
              <a:t>月</a:t>
            </a:r>
            <a:endParaRPr lang="zh-CN" altLang="en-US" dirty="0"/>
          </a:p>
          <a:p>
            <a:r>
              <a:rPr lang="zh-CN" altLang="en-US" dirty="0"/>
              <a:t>职      称：教授                所在单位：马克思主义学院</a:t>
            </a:r>
            <a:endParaRPr lang="zh-CN" altLang="en-US" dirty="0"/>
          </a:p>
          <a:p>
            <a:r>
              <a:rPr lang="zh-CN" altLang="en-US" dirty="0"/>
              <a:t>所学专业：思想政治教育    学      位：硕士</a:t>
            </a:r>
            <a:endParaRPr lang="zh-CN" altLang="en-US" dirty="0"/>
          </a:p>
          <a:p>
            <a:r>
              <a:rPr lang="en-US" altLang="zh-CN" dirty="0"/>
              <a:t>Email</a:t>
            </a:r>
            <a:r>
              <a:rPr lang="zh-CN" altLang="en-US" dirty="0"/>
              <a:t>：</a:t>
            </a:r>
            <a:r>
              <a:rPr lang="en-US" altLang="zh-CN" dirty="0"/>
              <a:t>huizipin@126.com</a:t>
            </a:r>
            <a:endParaRPr lang="en-US" altLang="zh-CN" dirty="0"/>
          </a:p>
          <a:p>
            <a:r>
              <a:rPr lang="en-US" altLang="zh-CN" dirty="0"/>
              <a:t>【</a:t>
            </a:r>
            <a:r>
              <a:rPr lang="zh-CN" altLang="en-US" dirty="0"/>
              <a:t>学习工作简历</a:t>
            </a:r>
            <a:r>
              <a:rPr lang="en-US" altLang="zh-CN" dirty="0"/>
              <a:t>】</a:t>
            </a:r>
            <a:endParaRPr lang="en-US" altLang="zh-CN" dirty="0"/>
          </a:p>
          <a:p>
            <a:r>
              <a:rPr lang="en-US" altLang="zh-CN" dirty="0"/>
              <a:t>★</a:t>
            </a:r>
            <a:r>
              <a:rPr lang="zh-CN" altLang="en-US" dirty="0"/>
              <a:t>学习经历</a:t>
            </a:r>
            <a:endParaRPr lang="zh-CN" altLang="en-US" dirty="0"/>
          </a:p>
          <a:p>
            <a:r>
              <a:rPr lang="en-US" altLang="zh-CN" dirty="0"/>
              <a:t>1985.09—1989.07    </a:t>
            </a:r>
            <a:r>
              <a:rPr lang="zh-CN" altLang="en-US" dirty="0"/>
              <a:t>东北师范大学政治系           学生</a:t>
            </a:r>
            <a:endParaRPr lang="zh-CN" altLang="en-US" dirty="0"/>
          </a:p>
          <a:p>
            <a:r>
              <a:rPr lang="en-US" altLang="zh-CN" dirty="0"/>
              <a:t>1996.09—1997.07    </a:t>
            </a:r>
            <a:r>
              <a:rPr lang="zh-CN" altLang="en-US" dirty="0"/>
              <a:t>中国人民大学马克思主义学院   研究生班</a:t>
            </a:r>
            <a:endParaRPr lang="zh-CN" altLang="en-US" dirty="0"/>
          </a:p>
          <a:p>
            <a:r>
              <a:rPr lang="en-US" altLang="zh-CN" dirty="0"/>
              <a:t>2002.09</a:t>
            </a:r>
            <a:r>
              <a:rPr lang="zh-CN" altLang="en-US" dirty="0"/>
              <a:t>月</a:t>
            </a:r>
            <a:r>
              <a:rPr lang="en-US" altLang="zh-CN" dirty="0"/>
              <a:t>—2005.12  </a:t>
            </a:r>
            <a:r>
              <a:rPr lang="zh-CN" altLang="en-US" dirty="0"/>
              <a:t>东北师范大学马克思主义学院   硕士</a:t>
            </a:r>
            <a:endParaRPr lang="zh-CN" altLang="en-US" dirty="0"/>
          </a:p>
          <a:p>
            <a:r>
              <a:rPr lang="zh-CN" altLang="en-US" dirty="0"/>
              <a:t>★工作经历</a:t>
            </a:r>
            <a:endParaRPr lang="zh-CN" altLang="en-US" dirty="0"/>
          </a:p>
          <a:p>
            <a:r>
              <a:rPr lang="en-US" altLang="zh-CN" dirty="0"/>
              <a:t>1989.07—</a:t>
            </a:r>
            <a:r>
              <a:rPr lang="zh-CN" altLang="en-US" dirty="0"/>
              <a:t>至今         白城师范学院       教师</a:t>
            </a:r>
            <a:endParaRPr lang="zh-CN" altLang="en-US" dirty="0"/>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5649491"/>
          </a:xfrm>
        </p:spPr>
        <p:txBody>
          <a:bodyPr>
            <a:normAutofit fontScale="55000" lnSpcReduction="20000"/>
          </a:bodyPr>
          <a:lstStyle/>
          <a:p>
            <a:r>
              <a:rPr lang="zh-CN" altLang="en-US" dirty="0"/>
              <a:t>★荣誉奖</a:t>
            </a:r>
            <a:endParaRPr lang="zh-CN" altLang="en-US" dirty="0"/>
          </a:p>
          <a:p>
            <a:r>
              <a:rPr lang="en-US" altLang="zh-CN" dirty="0"/>
              <a:t>1.2004</a:t>
            </a:r>
            <a:r>
              <a:rPr lang="zh-CN" altLang="en-US" dirty="0"/>
              <a:t>年，白城师范学院“教学骨干”；</a:t>
            </a:r>
            <a:endParaRPr lang="zh-CN" altLang="en-US" dirty="0"/>
          </a:p>
          <a:p>
            <a:r>
              <a:rPr lang="en-US" altLang="zh-CN" dirty="0"/>
              <a:t>2.2005</a:t>
            </a:r>
            <a:r>
              <a:rPr lang="zh-CN" altLang="en-US" dirty="0"/>
              <a:t>年，白城师范学院第一届“教学名师”；</a:t>
            </a:r>
            <a:endParaRPr lang="zh-CN" altLang="en-US" dirty="0"/>
          </a:p>
          <a:p>
            <a:r>
              <a:rPr lang="en-US" altLang="zh-CN" dirty="0"/>
              <a:t>3.2008</a:t>
            </a:r>
            <a:r>
              <a:rPr lang="zh-CN" altLang="en-US" dirty="0"/>
              <a:t>年，白城师范学院“教学骨干”；</a:t>
            </a:r>
            <a:endParaRPr lang="zh-CN" altLang="en-US" dirty="0"/>
          </a:p>
          <a:p>
            <a:r>
              <a:rPr lang="en-US" altLang="zh-CN" dirty="0"/>
              <a:t>4.2011</a:t>
            </a:r>
            <a:r>
              <a:rPr lang="zh-CN" altLang="en-US" dirty="0"/>
              <a:t>年，白城师范学院“优秀党员标兵”；</a:t>
            </a:r>
            <a:endParaRPr lang="zh-CN" altLang="en-US" dirty="0"/>
          </a:p>
          <a:p>
            <a:r>
              <a:rPr lang="en-US" altLang="zh-CN" dirty="0"/>
              <a:t>5.2013</a:t>
            </a:r>
            <a:r>
              <a:rPr lang="zh-CN" altLang="en-US" dirty="0"/>
              <a:t>年，白城师范学院“学术带头人”；</a:t>
            </a:r>
            <a:endParaRPr lang="zh-CN" altLang="en-US" dirty="0"/>
          </a:p>
          <a:p>
            <a:r>
              <a:rPr lang="en-US" altLang="zh-CN" dirty="0"/>
              <a:t>6.2016</a:t>
            </a:r>
            <a:r>
              <a:rPr lang="zh-CN" altLang="en-US" dirty="0"/>
              <a:t>年，白城师范学院第四届“教学名师”；</a:t>
            </a:r>
            <a:endParaRPr lang="zh-CN" altLang="en-US" dirty="0"/>
          </a:p>
          <a:p>
            <a:r>
              <a:rPr lang="en-US" altLang="zh-CN" dirty="0"/>
              <a:t>7.2016 </a:t>
            </a:r>
            <a:r>
              <a:rPr lang="zh-CN" altLang="en-US" dirty="0"/>
              <a:t>年，白城师范学院教学竞赛  优秀名师</a:t>
            </a:r>
            <a:endParaRPr lang="zh-CN" altLang="en-US" dirty="0"/>
          </a:p>
          <a:p>
            <a:r>
              <a:rPr lang="zh-CN" altLang="en-US" dirty="0"/>
              <a:t>★教学科研奖</a:t>
            </a:r>
            <a:endParaRPr lang="zh-CN" altLang="en-US" dirty="0"/>
          </a:p>
          <a:p>
            <a:r>
              <a:rPr lang="en-US" altLang="zh-CN" dirty="0"/>
              <a:t>1.2004</a:t>
            </a:r>
            <a:r>
              <a:rPr lang="zh-CN" altLang="en-US" dirty="0"/>
              <a:t>年，吉林省教育厅“精彩一课”讲课大赛二等奖；</a:t>
            </a:r>
            <a:endParaRPr lang="zh-CN" altLang="en-US" dirty="0"/>
          </a:p>
          <a:p>
            <a:r>
              <a:rPr lang="en-US" altLang="zh-CN" dirty="0"/>
              <a:t>2.2005</a:t>
            </a:r>
            <a:r>
              <a:rPr lang="zh-CN" altLang="en-US" dirty="0"/>
              <a:t>年，“邓小平理论概论”院级优秀课负责人；</a:t>
            </a:r>
            <a:endParaRPr lang="zh-CN" altLang="en-US" dirty="0"/>
          </a:p>
          <a:p>
            <a:r>
              <a:rPr lang="en-US" altLang="zh-CN" dirty="0"/>
              <a:t>3.2008</a:t>
            </a:r>
            <a:r>
              <a:rPr lang="zh-CN" altLang="en-US" dirty="0"/>
              <a:t>年，白城师范学院“</a:t>
            </a:r>
            <a:r>
              <a:rPr lang="en-US" altLang="zh-CN" dirty="0"/>
              <a:t>《</a:t>
            </a:r>
            <a:r>
              <a:rPr lang="zh-CN" altLang="en-US" dirty="0"/>
              <a:t>关于高校学生网络道德教育问题的研究</a:t>
            </a:r>
            <a:r>
              <a:rPr lang="en-US" altLang="zh-CN" dirty="0"/>
              <a:t>》”</a:t>
            </a:r>
            <a:r>
              <a:rPr lang="zh-CN" altLang="en-US" dirty="0"/>
              <a:t>教学成果二等奖；</a:t>
            </a:r>
            <a:endParaRPr lang="zh-CN" altLang="en-US" dirty="0"/>
          </a:p>
          <a:p>
            <a:r>
              <a:rPr lang="en-US" altLang="zh-CN" dirty="0"/>
              <a:t>4.2011</a:t>
            </a:r>
            <a:r>
              <a:rPr lang="zh-CN" altLang="en-US" dirty="0"/>
              <a:t>年， “毛泽东思想和中国特色社会主义理论体系概论”院级优秀课负责人；</a:t>
            </a:r>
            <a:endParaRPr lang="zh-CN" altLang="en-US" dirty="0"/>
          </a:p>
          <a:p>
            <a:r>
              <a:rPr lang="en-US" altLang="zh-CN" dirty="0"/>
              <a:t>5.2012</a:t>
            </a:r>
            <a:r>
              <a:rPr lang="zh-CN" altLang="en-US" dirty="0"/>
              <a:t>年， “改革考试机制提高思想政治理论课时效性的思考”吉林省高教学会三等奖；</a:t>
            </a:r>
            <a:endParaRPr lang="zh-CN" altLang="en-US" dirty="0"/>
          </a:p>
          <a:p>
            <a:r>
              <a:rPr lang="en-US" altLang="zh-CN" dirty="0"/>
              <a:t>6.2013</a:t>
            </a:r>
            <a:r>
              <a:rPr lang="zh-CN" altLang="en-US" dirty="0"/>
              <a:t>年 ，“毛泽东思想和中国特色社会主义理论体系概论”院级精品课负责人；</a:t>
            </a:r>
            <a:endParaRPr lang="zh-CN" altLang="en-US" dirty="0"/>
          </a:p>
          <a:p>
            <a:r>
              <a:rPr lang="en-US" altLang="zh-CN" dirty="0"/>
              <a:t>7.2014</a:t>
            </a:r>
            <a:r>
              <a:rPr lang="zh-CN" altLang="en-US" dirty="0"/>
              <a:t>年， </a:t>
            </a:r>
            <a:r>
              <a:rPr lang="en-US" altLang="zh-CN" dirty="0"/>
              <a:t>《</a:t>
            </a:r>
            <a:r>
              <a:rPr lang="zh-CN" altLang="en-US" dirty="0"/>
              <a:t>创业文化理论体系构建研究</a:t>
            </a:r>
            <a:r>
              <a:rPr lang="en-US" altLang="zh-CN" dirty="0"/>
              <a:t>》</a:t>
            </a:r>
            <a:r>
              <a:rPr lang="zh-CN" altLang="en-US" dirty="0"/>
              <a:t>著作白城市社会科学学会三等奖；</a:t>
            </a:r>
            <a:endParaRPr lang="zh-CN" altLang="en-US" dirty="0"/>
          </a:p>
          <a:p>
            <a:pPr>
              <a:buNone/>
            </a:pPr>
            <a:endParaRPr lang="en-US" altLang="zh-CN" dirty="0"/>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5649491"/>
          </a:xfrm>
        </p:spPr>
        <p:txBody>
          <a:bodyPr/>
          <a:lstStyle/>
          <a:p>
            <a:r>
              <a:rPr lang="zh-CN" altLang="en-US" dirty="0"/>
              <a:t>著作</a:t>
            </a:r>
            <a:r>
              <a:rPr lang="en-US" altLang="zh-CN" dirty="0"/>
              <a:t>·</a:t>
            </a:r>
            <a:r>
              <a:rPr lang="zh-CN" altLang="en-US" dirty="0"/>
              <a:t>教材</a:t>
            </a:r>
            <a:endParaRPr lang="zh-CN" altLang="en-US" dirty="0"/>
          </a:p>
          <a:p>
            <a:r>
              <a:rPr lang="en-US" altLang="zh-CN" dirty="0"/>
              <a:t>1.《</a:t>
            </a:r>
            <a:r>
              <a:rPr lang="zh-CN" altLang="en-US" dirty="0"/>
              <a:t>吉林省创业文化建设对策研究</a:t>
            </a:r>
            <a:r>
              <a:rPr lang="en-US" altLang="zh-CN" dirty="0"/>
              <a:t>》 </a:t>
            </a:r>
            <a:r>
              <a:rPr lang="zh-CN" altLang="en-US" dirty="0"/>
              <a:t>副主编   </a:t>
            </a:r>
            <a:r>
              <a:rPr lang="en-US" altLang="zh-CN" dirty="0"/>
              <a:t>2010.3   </a:t>
            </a:r>
            <a:r>
              <a:rPr lang="zh-CN" altLang="en-US" dirty="0"/>
              <a:t>吉林人民出版社</a:t>
            </a:r>
            <a:endParaRPr lang="zh-CN" altLang="en-US" dirty="0"/>
          </a:p>
          <a:p>
            <a:r>
              <a:rPr lang="en-US" altLang="zh-CN" dirty="0"/>
              <a:t>2.《</a:t>
            </a:r>
            <a:r>
              <a:rPr lang="zh-CN" altLang="en-US" dirty="0"/>
              <a:t>创业文化理论体系构建研究</a:t>
            </a:r>
            <a:r>
              <a:rPr lang="en-US" altLang="zh-CN" dirty="0"/>
              <a:t>》</a:t>
            </a:r>
            <a:r>
              <a:rPr lang="zh-CN" altLang="en-US" dirty="0"/>
              <a:t>第一编著  </a:t>
            </a:r>
            <a:r>
              <a:rPr lang="en-US" altLang="zh-CN" dirty="0"/>
              <a:t>2012.6  </a:t>
            </a:r>
            <a:r>
              <a:rPr lang="zh-CN" altLang="en-US" dirty="0"/>
              <a:t>长春出版社</a:t>
            </a:r>
            <a:endParaRPr lang="zh-CN" altLang="en-US" dirty="0"/>
          </a:p>
          <a:p>
            <a:r>
              <a:rPr lang="en-US" altLang="zh-CN" dirty="0"/>
              <a:t>3.《</a:t>
            </a:r>
            <a:r>
              <a:rPr lang="zh-CN" altLang="en-US" dirty="0"/>
              <a:t>高等学校创业文化建设与传承研究</a:t>
            </a:r>
            <a:r>
              <a:rPr lang="en-US" altLang="zh-CN" dirty="0"/>
              <a:t>》</a:t>
            </a:r>
            <a:r>
              <a:rPr lang="zh-CN" altLang="en-US" dirty="0"/>
              <a:t>副主编</a:t>
            </a:r>
            <a:r>
              <a:rPr lang="en-US" altLang="zh-CN" dirty="0"/>
              <a:t>&amp;n</a:t>
            </a:r>
            <a:endParaRPr lang="en-US" altLang="zh-CN" dirty="0"/>
          </a:p>
          <a:p>
            <a:endParaRPr lang="zh-CN" altLang="en-US" dirty="0"/>
          </a:p>
          <a:p>
            <a:br>
              <a:rPr lang="zh-CN" altLang="en-US" dirty="0"/>
            </a:b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664"/>
            <a:ext cx="8229600" cy="5721499"/>
          </a:xfrm>
        </p:spPr>
        <p:txBody>
          <a:bodyPr/>
          <a:lstStyle/>
          <a:p>
            <a:r>
              <a:rPr lang="zh-CN" altLang="en-US" dirty="0" smtClean="0"/>
              <a:t>如何成为一名好的教师</a:t>
            </a:r>
            <a:endParaRPr lang="en-US" altLang="zh-CN" dirty="0" smtClean="0"/>
          </a:p>
          <a:p>
            <a:r>
              <a:rPr lang="zh-CN" altLang="en-US" dirty="0"/>
              <a:t>要热爱教育事业</a:t>
            </a:r>
            <a:r>
              <a:rPr lang="zh-CN" altLang="en-US" dirty="0" smtClean="0"/>
              <a:t>。</a:t>
            </a:r>
            <a:endParaRPr lang="en-US" altLang="zh-CN" dirty="0" smtClean="0"/>
          </a:p>
          <a:p>
            <a:r>
              <a:rPr lang="zh-CN" altLang="en-US" dirty="0"/>
              <a:t>要有高尚的情操和良好的师德</a:t>
            </a:r>
            <a:r>
              <a:rPr lang="zh-CN" altLang="en-US" dirty="0" smtClean="0"/>
              <a:t>。</a:t>
            </a:r>
            <a:endParaRPr lang="en-US" altLang="zh-CN" dirty="0" smtClean="0"/>
          </a:p>
          <a:p>
            <a:r>
              <a:rPr lang="zh-CN" altLang="en-US" dirty="0"/>
              <a:t>要有扎实的专业知识</a:t>
            </a:r>
            <a:r>
              <a:rPr lang="zh-CN" altLang="en-US" dirty="0" smtClean="0"/>
              <a:t>。</a:t>
            </a:r>
            <a:endParaRPr lang="en-US" altLang="zh-CN" dirty="0" smtClean="0"/>
          </a:p>
          <a:p>
            <a:r>
              <a:rPr lang="zh-CN" altLang="en-US" dirty="0" smtClean="0"/>
              <a:t>具有了解</a:t>
            </a:r>
            <a:r>
              <a:rPr lang="zh-CN" altLang="en-US" dirty="0"/>
              <a:t>学生的能力；处理教材的能力；课堂教学能力；协调师生关系等人际关系的</a:t>
            </a:r>
            <a:r>
              <a:rPr lang="zh-CN" altLang="en-US" dirty="0" smtClean="0"/>
              <a:t>能力</a:t>
            </a:r>
            <a:endParaRPr lang="en-US" altLang="zh-CN" dirty="0"/>
          </a:p>
          <a:p>
            <a:r>
              <a:rPr lang="zh-CN" altLang="en-US" dirty="0" smtClean="0"/>
              <a:t>必须</a:t>
            </a:r>
            <a:r>
              <a:rPr lang="zh-CN" altLang="en-US" dirty="0"/>
              <a:t>敢于实践和善于</a:t>
            </a:r>
            <a:r>
              <a:rPr lang="zh-CN" altLang="en-US" dirty="0" smtClean="0"/>
              <a:t>反思</a:t>
            </a:r>
            <a:endParaRPr lang="en-US" altLang="zh-CN" dirty="0" smtClean="0"/>
          </a:p>
          <a:p>
            <a:r>
              <a:rPr lang="zh-CN" altLang="en-US" dirty="0"/>
              <a:t>必须富有创新精神</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664"/>
            <a:ext cx="8229600" cy="5721499"/>
          </a:xfrm>
        </p:spPr>
        <p:txBody>
          <a:bodyPr/>
          <a:lstStyle/>
          <a:p>
            <a:r>
              <a:rPr lang="zh-CN" altLang="en-US" dirty="0"/>
              <a:t>重要的是要有自主发展的</a:t>
            </a:r>
            <a:r>
              <a:rPr lang="zh-CN" altLang="en-US" dirty="0" smtClean="0"/>
              <a:t>意识</a:t>
            </a:r>
            <a:endParaRPr lang="en-US" altLang="zh-CN" dirty="0" smtClean="0"/>
          </a:p>
          <a:p>
            <a:r>
              <a:rPr lang="zh-CN" altLang="en-US" dirty="0"/>
              <a:t>当志存高远，追求卓越</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653136"/>
            <a:ext cx="8229600" cy="1473027"/>
          </a:xfrm>
        </p:spPr>
        <p:txBody>
          <a:bodyPr>
            <a:normAutofit/>
          </a:bodyPr>
          <a:lstStyle/>
          <a:p>
            <a:pPr algn="r">
              <a:buNone/>
            </a:pPr>
            <a:r>
              <a:rPr lang="zh-CN" altLang="en-US" sz="4400" dirty="0" smtClean="0">
                <a:latin typeface="华文行楷" panose="02010800040101010101" pitchFamily="2" charset="-122"/>
                <a:ea typeface="华文行楷" panose="02010800040101010101" pitchFamily="2" charset="-122"/>
              </a:rPr>
              <a:t>制作人：瞿寅</a:t>
            </a:r>
            <a:endParaRPr lang="zh-CN" altLang="en-US" sz="4400" dirty="0">
              <a:latin typeface="华文行楷" panose="02010800040101010101" pitchFamily="2" charset="-122"/>
              <a:ea typeface="华文行楷" panose="0201080004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0"/>
            <a:ext cx="8229600" cy="6381328"/>
          </a:xfrm>
        </p:spPr>
        <p:txBody>
          <a:bodyPr>
            <a:normAutofit lnSpcReduction="10000"/>
          </a:bodyPr>
          <a:lstStyle/>
          <a:p>
            <a:pPr>
              <a:buNone/>
            </a:pPr>
            <a:endParaRPr lang="zh-CN" altLang="en-US" dirty="0"/>
          </a:p>
          <a:p>
            <a:r>
              <a:rPr lang="zh-CN" altLang="en-US" dirty="0"/>
              <a:t>古之学者必有师。师者，</a:t>
            </a:r>
            <a:endParaRPr lang="zh-CN" altLang="en-US" dirty="0"/>
          </a:p>
          <a:p>
            <a:r>
              <a:rPr lang="zh-CN" altLang="en-US" dirty="0"/>
              <a:t>所以传道受业解惑也。人非生而知之者，</a:t>
            </a:r>
            <a:endParaRPr lang="zh-CN" altLang="en-US" dirty="0"/>
          </a:p>
          <a:p>
            <a:r>
              <a:rPr lang="zh-CN" altLang="en-US" dirty="0"/>
              <a:t>孰能无惑？惑而不从师，</a:t>
            </a:r>
            <a:endParaRPr lang="zh-CN" altLang="en-US" dirty="0"/>
          </a:p>
          <a:p>
            <a:r>
              <a:rPr lang="zh-CN" altLang="en-US" dirty="0"/>
              <a:t>其为惑也，终不解矣。</a:t>
            </a:r>
            <a:endParaRPr lang="zh-CN" altLang="en-US" dirty="0"/>
          </a:p>
          <a:p>
            <a:r>
              <a:rPr lang="zh-CN" altLang="en-US" dirty="0"/>
              <a:t>生乎吾前，其闻道也固先乎吾，</a:t>
            </a:r>
            <a:endParaRPr lang="zh-CN" altLang="en-US" dirty="0"/>
          </a:p>
          <a:p>
            <a:r>
              <a:rPr lang="zh-CN" altLang="en-US" dirty="0"/>
              <a:t>吾从而师之；生乎吾后，</a:t>
            </a:r>
            <a:endParaRPr lang="zh-CN" altLang="en-US" dirty="0"/>
          </a:p>
          <a:p>
            <a:r>
              <a:rPr lang="zh-CN" altLang="en-US" dirty="0"/>
              <a:t>其闻道也亦先乎吾，吾从而师之。</a:t>
            </a:r>
            <a:endParaRPr lang="zh-CN" altLang="en-US" dirty="0"/>
          </a:p>
          <a:p>
            <a:r>
              <a:rPr lang="zh-CN" altLang="en-US" dirty="0"/>
              <a:t>吾师道也，夫庸知其年之先后生于吾乎？</a:t>
            </a:r>
            <a:endParaRPr lang="zh-CN" altLang="en-US" dirty="0"/>
          </a:p>
          <a:p>
            <a:r>
              <a:rPr lang="zh-CN" altLang="en-US" dirty="0"/>
              <a:t>是故无贵无贱，无长无少，</a:t>
            </a:r>
            <a:endParaRPr lang="zh-CN" altLang="en-US" dirty="0"/>
          </a:p>
          <a:p>
            <a:r>
              <a:rPr lang="zh-CN" altLang="en-US" dirty="0"/>
              <a:t>道之所存，师之所存也。</a:t>
            </a:r>
            <a:endParaRPr lang="zh-CN" altLang="en-US" dirty="0"/>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授之书而习其句读者，非吾所谓传其道解其惑者也。</a:t>
            </a:r>
            <a:br>
              <a:rPr lang="zh-CN" altLang="en-US" dirty="0"/>
            </a:br>
            <a:endParaRPr lang="zh-CN" altLang="en-US" dirty="0"/>
          </a:p>
        </p:txBody>
      </p:sp>
      <p:sp>
        <p:nvSpPr>
          <p:cNvPr id="3" name="内容占位符 2"/>
          <p:cNvSpPr>
            <a:spLocks noGrp="1"/>
          </p:cNvSpPr>
          <p:nvPr>
            <p:ph idx="1"/>
          </p:nvPr>
        </p:nvSpPr>
        <p:spPr/>
        <p:txBody>
          <a:bodyPr/>
          <a:lstStyle/>
          <a:p>
            <a:r>
              <a:rPr lang="zh-CN" altLang="en-US" dirty="0" smtClean="0"/>
              <a:t>古之大能者，尤以孔子为甚</a:t>
            </a:r>
            <a:endParaRPr lang="zh-CN" altLang="en-US" dirty="0"/>
          </a:p>
        </p:txBody>
      </p:sp>
      <p:pic>
        <p:nvPicPr>
          <p:cNvPr id="2050" name="Picture 2" descr="D:\Documents\Tencent Files\2986566184\FileRecv\MobileFile\1535649467536.jpg"/>
          <p:cNvPicPr>
            <a:picLocks noChangeAspect="1" noChangeArrowheads="1"/>
          </p:cNvPicPr>
          <p:nvPr/>
        </p:nvPicPr>
        <p:blipFill>
          <a:blip r:embed="rId1" cstate="print"/>
          <a:srcRect/>
          <a:stretch>
            <a:fillRect/>
          </a:stretch>
        </p:blipFill>
        <p:spPr bwMode="auto">
          <a:xfrm>
            <a:off x="611560" y="2420888"/>
            <a:ext cx="2376264" cy="3923456"/>
          </a:xfrm>
          <a:prstGeom prst="rect">
            <a:avLst/>
          </a:prstGeom>
          <a:noFill/>
        </p:spPr>
      </p:pic>
      <p:pic>
        <p:nvPicPr>
          <p:cNvPr id="2051" name="Picture 3" descr="D:\Documents\Tencent Files\2986566184\FileRecv\MobileFile\1535649475181.jpg"/>
          <p:cNvPicPr>
            <a:picLocks noChangeAspect="1" noChangeArrowheads="1"/>
          </p:cNvPicPr>
          <p:nvPr/>
        </p:nvPicPr>
        <p:blipFill>
          <a:blip r:embed="rId2" cstate="print"/>
          <a:srcRect/>
          <a:stretch>
            <a:fillRect/>
          </a:stretch>
        </p:blipFill>
        <p:spPr bwMode="auto">
          <a:xfrm>
            <a:off x="4860032" y="2420888"/>
            <a:ext cx="2304256" cy="387632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a:t>孔子</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a:t>孔子（公元前</a:t>
            </a:r>
            <a:r>
              <a:rPr lang="en-US" altLang="zh-CN" dirty="0"/>
              <a:t>551</a:t>
            </a:r>
            <a:r>
              <a:rPr lang="zh-CN" altLang="en-US" dirty="0"/>
              <a:t>年</a:t>
            </a:r>
            <a:r>
              <a:rPr lang="en-US" altLang="zh-CN" dirty="0"/>
              <a:t>9</a:t>
            </a:r>
            <a:r>
              <a:rPr lang="zh-CN" altLang="en-US" dirty="0"/>
              <a:t>月</a:t>
            </a:r>
            <a:r>
              <a:rPr lang="en-US" altLang="zh-CN" dirty="0"/>
              <a:t>28</a:t>
            </a:r>
            <a:r>
              <a:rPr lang="zh-CN" altLang="en-US" dirty="0"/>
              <a:t>日</a:t>
            </a:r>
            <a:r>
              <a:rPr lang="en-US" altLang="zh-CN" dirty="0"/>
              <a:t>―</a:t>
            </a:r>
            <a:r>
              <a:rPr lang="zh-CN" altLang="en-US" dirty="0"/>
              <a:t>公元前</a:t>
            </a:r>
            <a:r>
              <a:rPr lang="en-US" altLang="zh-CN" dirty="0"/>
              <a:t>479</a:t>
            </a:r>
            <a:r>
              <a:rPr lang="zh-CN" altLang="en-US" dirty="0"/>
              <a:t>年</a:t>
            </a:r>
            <a:r>
              <a:rPr lang="en-US" altLang="zh-CN" dirty="0"/>
              <a:t>4</a:t>
            </a:r>
            <a:r>
              <a:rPr lang="zh-CN" altLang="en-US" dirty="0"/>
              <a:t>月</a:t>
            </a:r>
            <a:r>
              <a:rPr lang="en-US" altLang="zh-CN" dirty="0"/>
              <a:t>11</a:t>
            </a:r>
            <a:r>
              <a:rPr lang="zh-CN" altLang="en-US" dirty="0"/>
              <a:t>日），子姓，孔氏，名丘，字仲尼，祖籍</a:t>
            </a:r>
            <a:r>
              <a:rPr lang="zh-CN" altLang="en-US" dirty="0">
                <a:hlinkClick r:id="rId1"/>
              </a:rPr>
              <a:t>宋国</a:t>
            </a:r>
            <a:r>
              <a:rPr lang="zh-CN" altLang="en-US" dirty="0"/>
              <a:t>栗邑（今河南省商丘市夏邑县），生于</a:t>
            </a:r>
            <a:r>
              <a:rPr lang="zh-CN" altLang="en-US" dirty="0">
                <a:hlinkClick r:id="rId2"/>
              </a:rPr>
              <a:t>春秋</a:t>
            </a:r>
            <a:r>
              <a:rPr lang="zh-CN" altLang="en-US" dirty="0"/>
              <a:t>时期</a:t>
            </a:r>
            <a:r>
              <a:rPr lang="zh-CN" altLang="en-US" dirty="0">
                <a:hlinkClick r:id="rId3"/>
              </a:rPr>
              <a:t>鲁国</a:t>
            </a:r>
            <a:r>
              <a:rPr lang="zh-CN" altLang="en-US" dirty="0"/>
              <a:t>陬邑（今山东省</a:t>
            </a:r>
            <a:r>
              <a:rPr lang="zh-CN" altLang="en-US" dirty="0">
                <a:hlinkClick r:id="rId4"/>
              </a:rPr>
              <a:t>曲阜</a:t>
            </a:r>
            <a:r>
              <a:rPr lang="zh-CN" altLang="en-US" dirty="0"/>
              <a:t>市）。中国著名的思想家、教育家、政治家，与弟子周游列国十四年，晚年修订六经，即</a:t>
            </a:r>
            <a:r>
              <a:rPr lang="en-US" altLang="zh-CN" dirty="0"/>
              <a:t>《</a:t>
            </a:r>
            <a:r>
              <a:rPr lang="zh-CN" altLang="en-US" dirty="0"/>
              <a:t>诗</a:t>
            </a:r>
            <a:r>
              <a:rPr lang="en-US" altLang="zh-CN" dirty="0"/>
              <a:t>》《</a:t>
            </a:r>
            <a:r>
              <a:rPr lang="zh-CN" altLang="en-US" dirty="0"/>
              <a:t>书</a:t>
            </a:r>
            <a:r>
              <a:rPr lang="en-US" altLang="zh-CN" dirty="0"/>
              <a:t>》《</a:t>
            </a:r>
            <a:r>
              <a:rPr lang="zh-CN" altLang="en-US" dirty="0"/>
              <a:t>礼</a:t>
            </a:r>
            <a:r>
              <a:rPr lang="en-US" altLang="zh-CN" dirty="0"/>
              <a:t>》《</a:t>
            </a:r>
            <a:r>
              <a:rPr lang="zh-CN" altLang="en-US" dirty="0"/>
              <a:t>乐</a:t>
            </a:r>
            <a:r>
              <a:rPr lang="en-US" altLang="zh-CN" dirty="0"/>
              <a:t>》《</a:t>
            </a:r>
            <a:r>
              <a:rPr lang="zh-CN" altLang="en-US" dirty="0"/>
              <a:t>易</a:t>
            </a:r>
            <a:r>
              <a:rPr lang="en-US" altLang="zh-CN" dirty="0"/>
              <a:t>》《</a:t>
            </a:r>
            <a:r>
              <a:rPr lang="zh-CN" altLang="en-US" dirty="0"/>
              <a:t>春秋</a:t>
            </a:r>
            <a:r>
              <a:rPr lang="en-US" altLang="zh-CN" dirty="0"/>
              <a:t>》</a:t>
            </a:r>
            <a:r>
              <a:rPr lang="zh-CN" altLang="en-US" dirty="0"/>
              <a:t>。被联合国教科文组织评为“世界十大文化名人”之首。孔子一生修</a:t>
            </a:r>
            <a:r>
              <a:rPr lang="en-US" altLang="zh-CN" dirty="0"/>
              <a:t>《</a:t>
            </a:r>
            <a:r>
              <a:rPr lang="zh-CN" altLang="en-US" dirty="0"/>
              <a:t>诗</a:t>
            </a:r>
            <a:r>
              <a:rPr lang="en-US" altLang="zh-CN" dirty="0"/>
              <a:t>》《</a:t>
            </a:r>
            <a:r>
              <a:rPr lang="zh-CN" altLang="en-US" dirty="0"/>
              <a:t>书</a:t>
            </a:r>
            <a:r>
              <a:rPr lang="en-US" altLang="zh-CN" dirty="0"/>
              <a:t>》</a:t>
            </a:r>
            <a:r>
              <a:rPr lang="zh-CN" altLang="en-US" dirty="0"/>
              <a:t>，定</a:t>
            </a:r>
            <a:r>
              <a:rPr lang="en-US" altLang="zh-CN" dirty="0"/>
              <a:t>《</a:t>
            </a:r>
            <a:r>
              <a:rPr lang="zh-CN" altLang="en-US" dirty="0"/>
              <a:t>礼</a:t>
            </a:r>
            <a:r>
              <a:rPr lang="en-US" altLang="zh-CN" dirty="0"/>
              <a:t>》《</a:t>
            </a:r>
            <a:r>
              <a:rPr lang="zh-CN" altLang="en-US" dirty="0"/>
              <a:t>乐</a:t>
            </a:r>
            <a:r>
              <a:rPr lang="en-US" altLang="zh-CN" dirty="0"/>
              <a:t>》</a:t>
            </a:r>
            <a:r>
              <a:rPr lang="zh-CN" altLang="en-US" dirty="0"/>
              <a:t>，序</a:t>
            </a:r>
            <a:r>
              <a:rPr lang="en-US" altLang="zh-CN" dirty="0"/>
              <a:t>《</a:t>
            </a:r>
            <a:r>
              <a:rPr lang="zh-CN" altLang="en-US" dirty="0"/>
              <a:t>周易</a:t>
            </a:r>
            <a:r>
              <a:rPr lang="en-US" altLang="zh-CN" dirty="0"/>
              <a:t>》</a:t>
            </a:r>
            <a:r>
              <a:rPr lang="zh-CN" altLang="en-US" dirty="0"/>
              <a:t>，作</a:t>
            </a:r>
            <a:r>
              <a:rPr lang="en-US" altLang="zh-CN" dirty="0"/>
              <a:t>《</a:t>
            </a:r>
            <a:r>
              <a:rPr lang="zh-CN" altLang="en-US" dirty="0"/>
              <a:t>春秋</a:t>
            </a:r>
            <a:r>
              <a:rPr lang="en-US" altLang="zh-CN" dirty="0"/>
              <a:t>》</a:t>
            </a:r>
            <a:r>
              <a:rPr lang="zh-CN" altLang="en-US" dirty="0"/>
              <a:t>（另有说</a:t>
            </a:r>
            <a:r>
              <a:rPr lang="en-US" altLang="zh-CN" dirty="0"/>
              <a:t>《</a:t>
            </a:r>
            <a:r>
              <a:rPr lang="zh-CN" altLang="en-US" dirty="0"/>
              <a:t>春秋</a:t>
            </a:r>
            <a:r>
              <a:rPr lang="en-US" altLang="zh-CN" dirty="0"/>
              <a:t>》</a:t>
            </a:r>
            <a:r>
              <a:rPr lang="zh-CN" altLang="en-US" dirty="0"/>
              <a:t>为无名氏所作，孔子修订）。</a:t>
            </a:r>
            <a:endParaRPr lang="zh-CN" altLang="en-US" dirty="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890666"/>
          </a:xfrm>
        </p:spPr>
        <p:txBody>
          <a:bodyPr>
            <a:normAutofit fontScale="90000"/>
          </a:bodyPr>
          <a:lstStyle/>
          <a:p>
            <a:r>
              <a:rPr lang="zh-CN" altLang="en-US" dirty="0"/>
              <a:t>相传孔子有弟子三千，其中有贤人七十二。孔子去世后，其弟子及其再传弟子把孔子及其所有弟子的言行语录和思想记录下来，整理编成</a:t>
            </a:r>
            <a:r>
              <a:rPr lang="zh-CN" altLang="en-US" dirty="0">
                <a:hlinkClick r:id="rId1"/>
              </a:rPr>
              <a:t>儒家</a:t>
            </a:r>
            <a:r>
              <a:rPr lang="zh-CN" altLang="en-US" dirty="0"/>
              <a:t>经典</a:t>
            </a:r>
            <a:r>
              <a:rPr lang="en-US" altLang="zh-CN" dirty="0"/>
              <a:t>《</a:t>
            </a:r>
            <a:r>
              <a:rPr lang="zh-CN" altLang="en-US" dirty="0">
                <a:hlinkClick r:id="rId2"/>
              </a:rPr>
              <a:t>论语</a:t>
            </a:r>
            <a:r>
              <a:rPr lang="en-US" altLang="zh-CN" dirty="0"/>
              <a:t>》</a:t>
            </a:r>
            <a:r>
              <a:rPr lang="zh-CN" altLang="en-US" dirty="0"/>
              <a:t>。 孔子在古代被尊奉为“天纵之圣”、“天之木铎”，是当时社会上的最博学者之一，被后世统治者尊为孔圣人、至圣、至圣先师、大成至圣文宣王先师、万世师表。</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332656"/>
            <a:ext cx="8229600" cy="5793507"/>
          </a:xfrm>
        </p:spPr>
        <p:txBody>
          <a:bodyPr>
            <a:normAutofit/>
          </a:bodyPr>
          <a:lstStyle/>
          <a:p>
            <a:r>
              <a:rPr lang="zh-CN" altLang="en-US" sz="4000" dirty="0"/>
              <a:t>其儒家思想对中国和世界都有深远的影响，孔子被列为“世界十大文化名人”之首。孔子被尊为儒教始祖，随着孔子影响力的扩大，孔子祭祀也一度成为和</a:t>
            </a:r>
            <a:r>
              <a:rPr lang="zh-CN" altLang="en-US" sz="4000" dirty="0">
                <a:hlinkClick r:id="rId1"/>
              </a:rPr>
              <a:t>上帝</a:t>
            </a:r>
            <a:r>
              <a:rPr lang="zh-CN" altLang="en-US" sz="4000" dirty="0"/>
              <a:t>、国家的祖先同等级别的“大祀”。这种殊荣除</a:t>
            </a:r>
            <a:r>
              <a:rPr lang="zh-CN" altLang="en-US" sz="4000" dirty="0">
                <a:hlinkClick r:id="rId2"/>
              </a:rPr>
              <a:t>老子</a:t>
            </a:r>
            <a:r>
              <a:rPr lang="zh-CN" altLang="en-US" sz="4000" dirty="0"/>
              <a:t>外万古唯有孔子而已。</a:t>
            </a:r>
            <a:endParaRPr lang="zh-CN" alt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有教无类，教学的起源</a:t>
            </a:r>
            <a:endParaRPr lang="zh-CN" altLang="en-US" dirty="0"/>
          </a:p>
        </p:txBody>
      </p:sp>
      <p:sp>
        <p:nvSpPr>
          <p:cNvPr id="3" name="内容占位符 2"/>
          <p:cNvSpPr>
            <a:spLocks noGrp="1"/>
          </p:cNvSpPr>
          <p:nvPr>
            <p:ph idx="1"/>
          </p:nvPr>
        </p:nvSpPr>
        <p:spPr/>
        <p:txBody>
          <a:bodyPr/>
          <a:lstStyle/>
          <a:p>
            <a:pPr>
              <a:buNone/>
            </a:pPr>
            <a:endParaRPr lang="zh-CN" altLang="en-US" dirty="0"/>
          </a:p>
        </p:txBody>
      </p:sp>
      <p:pic>
        <p:nvPicPr>
          <p:cNvPr id="3074" name="Picture 2" descr="D:\Documents\Tencent Files\2986566184\FileRecv\MobileFile\1535649853851.jpg"/>
          <p:cNvPicPr>
            <a:picLocks noChangeAspect="1" noChangeArrowheads="1"/>
          </p:cNvPicPr>
          <p:nvPr/>
        </p:nvPicPr>
        <p:blipFill>
          <a:blip r:embed="rId1" cstate="print"/>
          <a:srcRect/>
          <a:stretch>
            <a:fillRect/>
          </a:stretch>
        </p:blipFill>
        <p:spPr bwMode="auto">
          <a:xfrm>
            <a:off x="1187624" y="2419130"/>
            <a:ext cx="2736304" cy="3612776"/>
          </a:xfrm>
          <a:prstGeom prst="rect">
            <a:avLst/>
          </a:prstGeom>
          <a:noFill/>
        </p:spPr>
      </p:pic>
      <p:pic>
        <p:nvPicPr>
          <p:cNvPr id="3075" name="Picture 3" descr="D:\Documents\Tencent Files\2986566184\FileRecv\MobileFile\1535649867142.jpg"/>
          <p:cNvPicPr>
            <a:picLocks noChangeAspect="1" noChangeArrowheads="1"/>
          </p:cNvPicPr>
          <p:nvPr/>
        </p:nvPicPr>
        <p:blipFill>
          <a:blip r:embed="rId2" cstate="print"/>
          <a:srcRect/>
          <a:stretch>
            <a:fillRect/>
          </a:stretch>
        </p:blipFill>
        <p:spPr bwMode="auto">
          <a:xfrm>
            <a:off x="4932040" y="2492896"/>
            <a:ext cx="2808312" cy="364518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裴斯泰洛齐</a:t>
            </a:r>
            <a:endParaRPr lang="zh-CN" altLang="en-US" dirty="0"/>
          </a:p>
        </p:txBody>
      </p:sp>
      <p:sp>
        <p:nvSpPr>
          <p:cNvPr id="3" name="内容占位符 2"/>
          <p:cNvSpPr>
            <a:spLocks noGrp="1"/>
          </p:cNvSpPr>
          <p:nvPr>
            <p:ph idx="1"/>
          </p:nvPr>
        </p:nvSpPr>
        <p:spPr/>
        <p:txBody>
          <a:bodyPr/>
          <a:lstStyle/>
          <a:p>
            <a:r>
              <a:rPr lang="en-US" altLang="zh-CN" dirty="0"/>
              <a:t>18</a:t>
            </a:r>
            <a:r>
              <a:rPr lang="zh-CN" altLang="en-US" dirty="0"/>
              <a:t>世纪末、</a:t>
            </a:r>
            <a:r>
              <a:rPr lang="en-US" altLang="zh-CN" dirty="0"/>
              <a:t>19</a:t>
            </a:r>
            <a:r>
              <a:rPr lang="zh-CN" altLang="en-US" dirty="0"/>
              <a:t>世纪初瑞士著名的民主主义教育家。他在瑞士的德语和法语地区建立了几个教育机构，并写了许多著作来解释他的革命的现代教育原则。 他的座右铭是“用头脑，手和心学习”。 拜佩斯塔洛齐所赐，</a:t>
            </a:r>
            <a:r>
              <a:rPr lang="en-US" altLang="zh-CN" dirty="0"/>
              <a:t>18</a:t>
            </a:r>
            <a:r>
              <a:rPr lang="zh-CN" altLang="en-US" dirty="0"/>
              <a:t>世纪瑞士的文盲现象到</a:t>
            </a:r>
            <a:r>
              <a:rPr lang="en-US" altLang="zh-CN" dirty="0"/>
              <a:t>1830</a:t>
            </a:r>
            <a:r>
              <a:rPr lang="zh-CN" altLang="en-US" dirty="0"/>
              <a:t>年几乎完全消除了。  </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3590</Words>
  <Application>WPS 演示</Application>
  <PresentationFormat>全屏显示(4:3)</PresentationFormat>
  <Paragraphs>145</Paragraphs>
  <Slides>26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Arial</vt:lpstr>
      <vt:lpstr>宋体</vt:lpstr>
      <vt:lpstr>Wingdings</vt:lpstr>
      <vt:lpstr>华文行楷</vt:lpstr>
      <vt:lpstr>微软雅黑</vt:lpstr>
      <vt:lpstr>Arial Unicode MS</vt:lpstr>
      <vt:lpstr>Calibri</vt:lpstr>
      <vt:lpstr>Office 主题</vt:lpstr>
      <vt:lpstr>万里蹀躞  以此为归</vt:lpstr>
      <vt:lpstr>师者，传道受业解惑也</vt:lpstr>
      <vt:lpstr>PowerPoint 演示文稿</vt:lpstr>
      <vt:lpstr>授之书而习其句读者，非吾所谓传其道解其惑者也。 </vt:lpstr>
      <vt:lpstr>孔子</vt:lpstr>
      <vt:lpstr>相传孔子有弟子三千，其中有贤人七十二。孔子去世后，其弟子及其再传弟子把孔子及其所有弟子的言行语录和思想记录下来，整理编成儒家经典《论语》。 孔子在古代被尊奉为“天纵之圣”、“天之木铎”，是当时社会上的最博学者之一，被后世统治者尊为孔圣人、至圣、至圣先师、大成至圣文宣王先师、万世师表。</vt:lpstr>
      <vt:lpstr>PowerPoint 演示文稿</vt:lpstr>
      <vt:lpstr>有教无类，教学的起源</vt:lpstr>
      <vt:lpstr>裴斯泰洛齐</vt:lpstr>
      <vt:lpstr>有教无类</vt:lpstr>
      <vt:lpstr>PowerPoint 演示文稿</vt:lpstr>
      <vt:lpstr>PowerPoint 演示文稿</vt:lpstr>
      <vt:lpstr>PowerPoint 演示文稿</vt:lpstr>
      <vt:lpstr>真正 要做到</vt:lpstr>
      <vt:lpstr>而在广袤无垠的黑土地上</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万里蹀躞  以此为归</dc:title>
  <dc:creator>微软用户</dc:creator>
  <cp:lastModifiedBy>梦想就是星辰</cp:lastModifiedBy>
  <cp:revision>10</cp:revision>
  <dcterms:created xsi:type="dcterms:W3CDTF">2018-08-30T23:39:00Z</dcterms:created>
  <dcterms:modified xsi:type="dcterms:W3CDTF">2018-08-31T00:59:05Z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